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8" autoAdjust="0"/>
    <p:restoredTop sz="94660"/>
  </p:normalViewPr>
  <p:slideViewPr>
    <p:cSldViewPr snapToGrid="0">
      <p:cViewPr>
        <p:scale>
          <a:sx n="125" d="100"/>
          <a:sy n="125" d="100"/>
        </p:scale>
        <p:origin x="1156" y="1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CE3CDC2-CE21-CF8E-2113-9EFB8099B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91573" y="1005229"/>
            <a:ext cx="12508391" cy="6375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E372E2-3C9D-C70F-E73A-001B68A417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6011" y="-3035285"/>
            <a:ext cx="8710065" cy="63029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D11EEE-CA1E-8723-E491-E3C02CCAC9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5928" y="2298119"/>
            <a:ext cx="9373727" cy="41792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01FEBF-877A-8283-070B-0B15A7AA7B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82764" y="857592"/>
            <a:ext cx="868814" cy="8688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861EE4-0C82-4C79-F16C-B630E201C88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1665" y="5689766"/>
            <a:ext cx="2660334" cy="11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181C4F-37C0-47E2-3C24-FEDEEE9D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27C285-2D4B-223A-2E22-14A44409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CF327B-A0B1-7111-92B1-001F311D2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630" y="578562"/>
            <a:ext cx="576395" cy="5763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111ACC6-5F3E-ED17-A97A-6237312039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9985" y="6234989"/>
            <a:ext cx="1825515" cy="8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626511-246D-5686-999B-D9B61962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B719E-7673-3140-ED15-7A45FD46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23D1C5-05C0-0E9C-61F4-FB315E57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903" y="6472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utiger 45 Light" panose="020B0500000000000000"/>
              </a:defRPr>
            </a:lvl1pPr>
          </a:lstStyle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04D25-55A8-575D-BB6C-EB14B1568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72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utiger 45 Light" panose="020B0500000000000000"/>
              </a:defRPr>
            </a:lvl1pPr>
          </a:lstStyle>
          <a:p>
            <a:fld id="{94CD15ED-687D-4E2A-92EF-252B4BC5AEB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9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utiger 45 Light" panose="020B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 45 Light" panose="020B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 45 Light" panose="020B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 45 Light" panose="020B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45 Light" panose="020B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45 Light" panose="020B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5EA6C-5F11-C2CE-C015-A055CD4B28E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0975" y="540689"/>
            <a:ext cx="7189678" cy="1109387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Frutiger 45 Light" panose="020B0500000000000000"/>
              </a:rPr>
              <a:t>DIE MEHRHEITSPETITION</a:t>
            </a:r>
          </a:p>
        </p:txBody>
      </p:sp>
    </p:spTree>
    <p:extLst>
      <p:ext uri="{BB962C8B-B14F-4D97-AF65-F5344CB8AC3E}">
        <p14:creationId xmlns:p14="http://schemas.microsoft.com/office/powerpoint/2010/main" val="351559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10210479" cy="878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5. Öffentlichkeitswirksame Übergabe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718424"/>
            <a:ext cx="9159312" cy="36240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Devise: Je größer, desto besser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Presse und viele Kolleg*innen vor Ort verstärken die Wirkung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Frutiger 45 Light" panose="020B0500000000000000"/>
                <a:sym typeface="Wingdings" panose="05000000000000000000" pitchFamily="2" charset="2"/>
              </a:rPr>
              <a:t> </a:t>
            </a: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Für euren betrieblichen Zusammenhalt 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Frutiger 45 Light" panose="020B0500000000000000"/>
                <a:sym typeface="Wingdings" panose="05000000000000000000" pitchFamily="2" charset="2"/>
              </a:rPr>
              <a:t> </a:t>
            </a: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Baut Druck gegenüber Arbeitgebern und Politik auf</a:t>
            </a:r>
          </a:p>
          <a:p>
            <a:pPr lvl="1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Frutiger 45 Light" panose="020B0500000000000000"/>
                <a:sym typeface="Wingdings" panose="05000000000000000000" pitchFamily="2" charset="2"/>
              </a:rPr>
              <a:t> </a:t>
            </a: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Erregt in der Öffentlichkeit Aufmerksamkeit für eure Forderungen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Besprecht vorher, welche Aktiven als Pressekontakt (evtl. während der gesamten Kampagne) mit der Presse sprechen und wer eure Forderung und das Ergebnis eurer Mehrheitspetition verkündet.</a:t>
            </a:r>
          </a:p>
          <a:p>
            <a:pPr>
              <a:lnSpc>
                <a:spcPct val="100000"/>
              </a:lnSpc>
            </a:pP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55BDCFE-8A9E-D23D-B833-9E7B42D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4DF6316-A633-10AD-03D3-862B8A7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48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DA1041-565A-352E-4021-AB60EE08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28121" y="1808239"/>
            <a:ext cx="11644597" cy="59351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F3C4426-EAA5-FBD0-8920-E9D2C6D9F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43" y="1919423"/>
            <a:ext cx="8062658" cy="359470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46840F-B697-3D52-E62D-A8BFE4D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3BBD2F4B-199A-4E87-2D65-84B2104F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B6EF67D-C095-6A25-1447-C5B972B1D02A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10210479" cy="878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Danke für eure Aufmerksamkeit!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96AE55-D1F7-8DDC-77BA-A8215B4E1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6476" y="2917037"/>
            <a:ext cx="2527180" cy="16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5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9624060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Worum geht es?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663538"/>
            <a:ext cx="7267914" cy="364202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Das Ziel ist es, die Mehrheit der Kolleg*innen durch aktivierende 1:1-Gespräche dafür zu gewinnen mit ihrer Unterschrift ihre Unterstützung für eine zentrale betriebliche oder tarifliche Forderung zu demonstrieren.</a:t>
            </a:r>
            <a:endParaRPr lang="de-DE" sz="2200" dirty="0">
              <a:solidFill>
                <a:srgbClr val="000000"/>
              </a:solidFill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lnSpc>
                <a:spcPct val="100000"/>
              </a:lnSpc>
            </a:pP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Wenn das Ziel erreicht ist und mindestens 50% der Belegschaft unterschrieben hat, werden die gesammelten Unterschriften auf einem großen Banner in einer möglichst öffentlichkeitswirksamen Aktion an den Arbeitgeber / Politiker*innen übergeben. 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55BDCFE-8A9E-D23D-B833-9E7B42D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>
                <a:latin typeface="Frutiger 45 Light" panose="020B0500000000000000"/>
              </a:rPr>
              <a:pPr/>
              <a:t>05.09.2023</a:t>
            </a:fld>
            <a:endParaRPr lang="de-DE" dirty="0">
              <a:latin typeface="Frutiger 45 Light" panose="020B0500000000000000"/>
            </a:endParaRP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4DF6316-A633-10AD-03D3-862B8A7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>
                <a:latin typeface="Frutiger 45 Light" panose="020B0500000000000000"/>
              </a:rPr>
              <a:pPr/>
              <a:t>2</a:t>
            </a:fld>
            <a:endParaRPr lang="de-DE" dirty="0">
              <a:latin typeface="Frutiger 45 Light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9522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9624060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Ziele der Mehrheitspetition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597623"/>
            <a:ext cx="8975334" cy="449353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IM BETRIEB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Aktionsbereitschaft der Beschäftigten und Unterstützung der Forderung in der Belegschaft wird sichtbar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Dient als Gesprächsanlass: Aktivierende 1:1-Gespräche zur gewerkschaftlichen Organisierung der Beschäftigten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Stärkung der betrieblichen Diskussion um betriebliche / tarifliche Themen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Zusammenhalt und eigene Stärke</a:t>
            </a:r>
            <a:b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wird sichtbar: „Wir sind die Mehrheit der Beschäftigten.“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Druck auf noch-nicht organisierte Kolleg*innen steigt und Hemmschwelle sinkt </a:t>
            </a:r>
            <a:r>
              <a:rPr lang="de-DE" sz="1600" dirty="0">
                <a:solidFill>
                  <a:schemeClr val="tx1"/>
                </a:solidFill>
                <a:latin typeface="Frutiger 45 Light" panose="020B0500000000000000"/>
                <a:sym typeface="Wingdings" panose="05000000000000000000" pitchFamily="2" charset="2"/>
              </a:rPr>
              <a:t></a:t>
            </a: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 Aufbau stärkerer Mitglieder- und </a:t>
            </a:r>
            <a:r>
              <a:rPr lang="de-DE" sz="2200" dirty="0" err="1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Aktivenstrukturen</a:t>
            </a: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BF17DC78-A242-1BD9-5D18-B322985B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BD303B5-9015-9552-F111-0FC3ECCC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88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9624060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Ziele der Mehrheitspetition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597623"/>
            <a:ext cx="9161452" cy="28828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IN DER </a:t>
            </a:r>
            <a:r>
              <a:rPr lang="de-DE" sz="2200" dirty="0" err="1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AUßENWIRKUNG</a:t>
            </a: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Stellt die Stärke der Beschäftigten und dadurch der Gewerkschaft gegenüber Arbeitgeber*innen unter Beweis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Schafft schon vor Streikbeginn öffentliche Wahrnehmung und Aufmerksamkeit der Presse und setzt Arbeitgeber*innen damit zusätzlich unter Druck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Ermöglicht ein direktes Adressieren der lokalen Politik</a:t>
            </a:r>
          </a:p>
          <a:p>
            <a:pPr>
              <a:lnSpc>
                <a:spcPct val="100000"/>
              </a:lnSpc>
            </a:pP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55BDCFE-8A9E-D23D-B833-9E7B42D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4DF6316-A633-10AD-03D3-862B8A7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10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9624060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Vorgehen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9" y="1610448"/>
            <a:ext cx="6752442" cy="42370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Formulierung der Forderung im </a:t>
            </a:r>
            <a:r>
              <a:rPr lang="de-DE" sz="2200" dirty="0" err="1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Aktivenkreis</a:t>
            </a: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Planung der Ansprache und Unterschriftensammlung: </a:t>
            </a:r>
            <a:b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Arbeitsplatz-Mapping – Wer spricht mit wem?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Ansprache aller Beschäftigten durch aktivierende </a:t>
            </a:r>
            <a:b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1:1-Gespräche</a:t>
            </a:r>
            <a:b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</a:br>
            <a:b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de-DE" sz="2200" i="1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Wenn mind. die Mehrheit der Belegschaft hinter den Forderungen steht: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Großes Banner mit allen Unterschriften anfertigen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Öffentlichkeitswirksame Übergabe an die Arbeitgeber*innen</a:t>
            </a: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E64F919D-E7D4-D9FA-6CCA-D2DF0E95F418}"/>
              </a:ext>
            </a:extLst>
          </p:cNvPr>
          <p:cNvSpPr/>
          <p:nvPr/>
        </p:nvSpPr>
        <p:spPr>
          <a:xfrm>
            <a:off x="7856664" y="1534929"/>
            <a:ext cx="3846151" cy="3569506"/>
          </a:xfrm>
          <a:prstGeom prst="wedgeRectCallout">
            <a:avLst>
              <a:gd name="adj1" fmla="val -62205"/>
              <a:gd name="adj2" fmla="val -2201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/>
          <a:lstStyle/>
          <a:p>
            <a:r>
              <a:rPr lang="de-DE" dirty="0">
                <a:latin typeface="Frutiger 45 Light" panose="020B0500000000000000"/>
              </a:rPr>
              <a:t>Merke:</a:t>
            </a:r>
            <a:r>
              <a:rPr lang="de-DE" b="1" dirty="0">
                <a:latin typeface="Frutiger 45 Light" panose="020B0500000000000000"/>
              </a:rPr>
              <a:t> </a:t>
            </a:r>
            <a:r>
              <a:rPr lang="de-DE" dirty="0">
                <a:latin typeface="Frutiger 45 Light" panose="020B0500000000000000"/>
              </a:rPr>
              <a:t>Hinter jeder gesammelten Unterschrift steht ein aktivierendes 1:1-Gespräch, bei dem ihr eure Kolleg*innen für euer Anliegen begeistert und dazu einladet, sich gemeinsam mit euch bei ver.di zu organisieren und aktiv zu werden. </a:t>
            </a:r>
          </a:p>
          <a:p>
            <a:endParaRPr lang="de-DE" dirty="0">
              <a:latin typeface="Frutiger 45 Light" panose="020B0500000000000000"/>
            </a:endParaRPr>
          </a:p>
          <a:p>
            <a:r>
              <a:rPr lang="de-DE" dirty="0">
                <a:latin typeface="Frutiger 45 Light" panose="020B0500000000000000"/>
              </a:rPr>
              <a:t>Nur gemeinsam seid ihr stark!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F3EC9506-75D2-0AA3-EC29-35351275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A28566C-BD91-2FC7-5D59-BA62454D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25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493798-1998-8ABA-444F-09DD1C91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5203" y="1718424"/>
            <a:ext cx="3265860" cy="4619611"/>
          </a:xfrm>
          <a:prstGeom prst="rect">
            <a:avLst/>
          </a:prstGeom>
          <a:effectLst>
            <a:outerShdw blurRad="3429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8497161" cy="878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1. Petitionstext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718425"/>
            <a:ext cx="5758084" cy="32213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Soll auch diejenigen erreichen, die bisher unentschlossen waren 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Prägnante &amp; gut verständliche Forderung: Max. 80 Wörter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Aus der Perspektive der Beschäftigten formuliert („Wir, die Beschäftigten, …“)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lnSpc>
                <a:spcPct val="100000"/>
              </a:lnSpc>
            </a:pP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55BDCFE-8A9E-D23D-B833-9E7B42D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4DF6316-A633-10AD-03D3-862B8A7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605CD77C-CF85-9EB0-64AB-1CEDA69AA0A3}"/>
              </a:ext>
            </a:extLst>
          </p:cNvPr>
          <p:cNvSpPr/>
          <p:nvPr/>
        </p:nvSpPr>
        <p:spPr>
          <a:xfrm>
            <a:off x="500751" y="4182319"/>
            <a:ext cx="6021970" cy="2156749"/>
          </a:xfrm>
          <a:prstGeom prst="wedgeRectCallout">
            <a:avLst>
              <a:gd name="adj1" fmla="val 54700"/>
              <a:gd name="adj2" fmla="val -2063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/>
          <a:lstStyle/>
          <a:p>
            <a:r>
              <a:rPr lang="de-DE" b="1" dirty="0">
                <a:latin typeface="Frutiger 45 Light" panose="020B0500000000000000"/>
              </a:rPr>
              <a:t>Unterschriftenliste: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latin typeface="Frutiger 45 Light" panose="020B0500000000000000"/>
              </a:rPr>
              <a:t>Name, Vorname, Unterschrift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latin typeface="Frutiger 45 Light" panose="020B0500000000000000"/>
              </a:rPr>
              <a:t>Optional: Kontaktdaten, damit Folgegespräche zur Mitgliedergewinnung geführt werden können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>
                <a:latin typeface="Frutiger 45 Light" panose="020B0500000000000000"/>
              </a:rPr>
              <a:t>Gemäß DSGVO Hinweis vermerken wann und wie die Petition veröffentlicht wird </a:t>
            </a:r>
          </a:p>
        </p:txBody>
      </p:sp>
    </p:spTree>
    <p:extLst>
      <p:ext uri="{BB962C8B-B14F-4D97-AF65-F5344CB8AC3E}">
        <p14:creationId xmlns:p14="http://schemas.microsoft.com/office/powerpoint/2010/main" val="235831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10870237" cy="878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2. Planung der Unterschriftensammlung 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718425"/>
            <a:ext cx="8736636" cy="33496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Welche Aktiven/Vertrauensleute führen in welchen Bereichen mit welchen Kolleg*innen Gespräche und sammeln dabei Unterschriften? 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Wann ist unser Start- und Endzeitpunkt bei der Unterschriftensammlung? 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Brauchen wir </a:t>
            </a:r>
            <a:r>
              <a:rPr lang="de-DE" sz="2200" dirty="0" err="1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Ansprachetrainings</a:t>
            </a: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 im Vorfeld?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Welche regelmäßigen </a:t>
            </a:r>
            <a:r>
              <a:rPr lang="de-DE" sz="2200" dirty="0" err="1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Aktiventreffen</a:t>
            </a: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 braucht es zur Zwischenauswertung?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Wer kümmert sich um die Erstellung eines Banners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Wer lädt Arbeitgeber / Politiker*innen sowie Presse ein, um eure Mehrheitspetition öffentlichkeitswirksam zu übergeben?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55BDCFE-8A9E-D23D-B833-9E7B42D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4DF6316-A633-10AD-03D3-862B8A7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91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9600747" cy="878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3. Ansprache durch 1:1-Gespräche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718424"/>
            <a:ext cx="5125336" cy="35137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Mithilfe des Mappings / Arbeitsplatzkarte behält jede*r von euch einen Überblick darüber, mit wem ihr schon gesprochen habt, welche Gespräche ihr noch führen müsst und wie viele Beschäftigte ihr durch eure Gespräche schon organisiert habt.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Bei regelmäßigen </a:t>
            </a:r>
            <a:r>
              <a:rPr lang="de-DE" sz="2200" dirty="0" err="1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Aktiventreffen</a:t>
            </a: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 / einer Zwischenauswertung tragt ihr eure Ergebnisse zusammen und wertet eure Erfahrungen aus.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55BDCFE-8A9E-D23D-B833-9E7B42D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4DF6316-A633-10AD-03D3-862B8A7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9F50A6E1-D607-7C44-9576-2E91BC0BDFB5}"/>
              </a:ext>
            </a:extLst>
          </p:cNvPr>
          <p:cNvSpPr/>
          <p:nvPr/>
        </p:nvSpPr>
        <p:spPr>
          <a:xfrm>
            <a:off x="6493398" y="1718425"/>
            <a:ext cx="4993367" cy="2406022"/>
          </a:xfrm>
          <a:prstGeom prst="wedgeRectCallout">
            <a:avLst>
              <a:gd name="adj1" fmla="val -58041"/>
              <a:gd name="adj2" fmla="val -2206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/>
          <a:lstStyle/>
          <a:p>
            <a:r>
              <a:rPr lang="de-DE" dirty="0">
                <a:latin typeface="Frutiger 45 Light" panose="020B0500000000000000"/>
              </a:rPr>
              <a:t>Tipp zum Start: „Blitz“, bei dem ihr gleichzeitig in einem oder mehreren Bereichen Gespräche führt und anschließend eine kurze Feedback-Runde macht. Dies nimmt die Angst vor den ersten Gesprächen und ist ein tolles Erfolgserlebnis</a:t>
            </a:r>
          </a:p>
        </p:txBody>
      </p:sp>
    </p:spTree>
    <p:extLst>
      <p:ext uri="{BB962C8B-B14F-4D97-AF65-F5344CB8AC3E}">
        <p14:creationId xmlns:p14="http://schemas.microsoft.com/office/powerpoint/2010/main" val="41642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B57F-C7F8-BCFF-EC7B-244F1E07AA80}"/>
              </a:ext>
            </a:extLst>
          </p:cNvPr>
          <p:cNvSpPr txBox="1">
            <a:spLocks/>
          </p:cNvSpPr>
          <p:nvPr/>
        </p:nvSpPr>
        <p:spPr>
          <a:xfrm>
            <a:off x="573267" y="467056"/>
            <a:ext cx="9600747" cy="878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Frutiger 45 Light" panose="020B0500000000000000"/>
              </a:rPr>
              <a:t>4. Banner mit allen Unterschriften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8C631FB-8A95-B04C-555C-31BFC5388F33}"/>
              </a:ext>
            </a:extLst>
          </p:cNvPr>
          <p:cNvSpPr txBox="1">
            <a:spLocks/>
          </p:cNvSpPr>
          <p:nvPr/>
        </p:nvSpPr>
        <p:spPr>
          <a:xfrm>
            <a:off x="573268" y="1718424"/>
            <a:ext cx="8740065" cy="37702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Die gesammelten Unterschriften werden auf einem Banner um den Forderungstext angeordnet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Dazu könnt ihr alle Unterschriftenlisten abfotografieren / einscannen und digital auf einem Banner zusammenfügen auf dem eure Forderung groß in der Mitte vorgedruckt ist. 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Frutiger 45 Light" panose="020B0500000000000000"/>
                <a:ea typeface="DejaVu Sans" panose="020B0603030804020204" pitchFamily="34" charset="0"/>
                <a:cs typeface="DejaVu Sans" panose="020B0603030804020204" pitchFamily="34" charset="0"/>
              </a:rPr>
              <a:t>Als Format eignen sich Größen zwischen 3x1m und 5x1,50m. Bei Bedarf können euch auch Druckereien vor Ort behilflich sein. Die meisten größeren Druckereien haben einen Plot-Drucker der solche Formate auf Papier abbilden kann.</a:t>
            </a:r>
          </a:p>
          <a:p>
            <a:pPr>
              <a:lnSpc>
                <a:spcPct val="100000"/>
              </a:lnSpc>
            </a:pPr>
            <a:endParaRPr lang="de-DE" sz="2200" dirty="0">
              <a:latin typeface="Frutiger 45 Light" panose="020B050000000000000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55BDCFE-8A9E-D23D-B833-9E7B42D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429" y="6480947"/>
            <a:ext cx="2743200" cy="365125"/>
          </a:xfrm>
          <a:prstGeom prst="rect">
            <a:avLst/>
          </a:prstGeom>
        </p:spPr>
        <p:txBody>
          <a:bodyPr/>
          <a:lstStyle/>
          <a:p>
            <a:fld id="{67ED012D-8BB3-4AF1-9F9E-707E2AB2F991}" type="datetimeFigureOut">
              <a:rPr lang="de-DE" smtClean="0"/>
              <a:pPr/>
              <a:t>05.09.2023</a:t>
            </a:fld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4DF6316-A633-10AD-03D3-862B8A7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809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4CD15ED-687D-4E2A-92EF-252B4BC5AEBB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36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Breitbild</PresentationFormat>
  <Paragraphs>77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Frutiger 45 Light</vt:lpstr>
      <vt:lpstr>Symbol</vt:lpstr>
      <vt:lpstr>Office</vt:lpstr>
      <vt:lpstr>DIE MEHRHEITSPETITION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Julian Glanert</dc:creator>
  <cp:lastModifiedBy>Julian Glanert</cp:lastModifiedBy>
  <cp:revision>46</cp:revision>
  <dcterms:created xsi:type="dcterms:W3CDTF">2022-09-23T13:01:11Z</dcterms:created>
  <dcterms:modified xsi:type="dcterms:W3CDTF">2023-09-05T15:20:55Z</dcterms:modified>
</cp:coreProperties>
</file>